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66" r:id="rId2"/>
    <p:sldId id="267" r:id="rId3"/>
    <p:sldId id="282" r:id="rId4"/>
    <p:sldId id="266" r:id="rId5"/>
    <p:sldId id="283" r:id="rId6"/>
    <p:sldId id="269" r:id="rId7"/>
    <p:sldId id="276" r:id="rId8"/>
    <p:sldId id="367" r:id="rId9"/>
    <p:sldId id="359" r:id="rId10"/>
    <p:sldId id="393" r:id="rId11"/>
    <p:sldId id="368" r:id="rId12"/>
    <p:sldId id="369" r:id="rId13"/>
    <p:sldId id="309" r:id="rId14"/>
    <p:sldId id="310" r:id="rId15"/>
    <p:sldId id="312" r:id="rId16"/>
    <p:sldId id="313" r:id="rId17"/>
    <p:sldId id="314" r:id="rId18"/>
    <p:sldId id="315" r:id="rId19"/>
    <p:sldId id="316" r:id="rId20"/>
    <p:sldId id="317" r:id="rId21"/>
    <p:sldId id="326" r:id="rId22"/>
    <p:sldId id="327" r:id="rId23"/>
    <p:sldId id="335" r:id="rId24"/>
    <p:sldId id="358" r:id="rId25"/>
    <p:sldId id="370" r:id="rId26"/>
    <p:sldId id="349" r:id="rId27"/>
    <p:sldId id="374" r:id="rId28"/>
    <p:sldId id="372" r:id="rId29"/>
    <p:sldId id="373" r:id="rId30"/>
    <p:sldId id="375" r:id="rId31"/>
    <p:sldId id="361" r:id="rId32"/>
    <p:sldId id="363" r:id="rId33"/>
    <p:sldId id="362" r:id="rId34"/>
    <p:sldId id="376" r:id="rId35"/>
    <p:sldId id="371" r:id="rId36"/>
    <p:sldId id="259" r:id="rId37"/>
    <p:sldId id="365" r:id="rId38"/>
    <p:sldId id="377" r:id="rId39"/>
    <p:sldId id="378" r:id="rId40"/>
    <p:sldId id="379" r:id="rId41"/>
    <p:sldId id="380" r:id="rId42"/>
    <p:sldId id="381" r:id="rId43"/>
    <p:sldId id="382" r:id="rId44"/>
    <p:sldId id="342" r:id="rId45"/>
    <p:sldId id="385" r:id="rId46"/>
    <p:sldId id="384" r:id="rId47"/>
    <p:sldId id="383" r:id="rId48"/>
    <p:sldId id="386" r:id="rId49"/>
    <p:sldId id="387" r:id="rId50"/>
    <p:sldId id="388" r:id="rId51"/>
    <p:sldId id="389" r:id="rId52"/>
    <p:sldId id="394" r:id="rId53"/>
    <p:sldId id="390" r:id="rId54"/>
    <p:sldId id="263" r:id="rId55"/>
    <p:sldId id="392" r:id="rId56"/>
    <p:sldId id="391" r:id="rId5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9"/>
    <a:srgbClr val="FEFDFB"/>
    <a:srgbClr val="FFF2E6"/>
    <a:srgbClr val="FEF6E5"/>
    <a:srgbClr val="F01B22"/>
    <a:srgbClr val="FF7677"/>
    <a:srgbClr val="F5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8"/>
    <p:restoredTop sz="96197"/>
  </p:normalViewPr>
  <p:slideViewPr>
    <p:cSldViewPr snapToGrid="0" snapToObjects="1">
      <p:cViewPr>
        <p:scale>
          <a:sx n="97" d="100"/>
          <a:sy n="97" d="100"/>
        </p:scale>
        <p:origin x="164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01BE-FD1E-2D48-A31D-6857B67BE880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6E88-44FD-0847-AC17-25D860C8568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0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FC95-0079-4A14-530D-B4816BD18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B73C7-D36F-EB22-FE1E-8E01222E6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D8BE-93B7-3846-CF01-FDCCFF7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BFB0-4B72-0D53-1C07-AD1B7B51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AE67-7912-79B7-5C61-70D8CC33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707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0325-618F-D8B7-DB13-4EE59EAB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4BE57-9888-B1C0-6407-02BC1504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CF16-6FD0-A888-7834-63135AB3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E810-E626-CC2A-ABA3-3061C5A4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7224-95EC-BAD0-0704-A60AE058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672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040EF-011B-A404-7095-2A7D044AE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53997-0BB4-DCCB-021E-ADFB65752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141C-3055-D8EF-44EB-912AF06C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8C8F-840C-6422-7A26-EEBBDD61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83B-8413-C528-9CFB-97B1F4F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418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E463-0C5B-5DDF-4C36-32EEBFBC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4536-CDCD-94F9-10B4-8D99B028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60D9-A1A6-F29C-1FE6-EBC4C65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098A-68DD-D318-DEA0-C867162A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2FA0-8DE7-7D78-30A7-53E51351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720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970F-7BEC-A0EF-62C2-16DBDC6E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0A56-74DE-328E-6EEC-927EEB45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299A-DA0E-6C6D-3415-52C9766F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C405-4938-38D3-B7FC-3457B5FD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9350-5EBA-354A-3953-5F440F78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155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D3FF-9E2A-47EB-3184-1DDAA856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8811-FCB8-B773-45F1-DE33FBFEE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27E7-1A61-21C7-710F-5C351207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A5DC1-E22F-5264-18F8-D4CD9918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1AD0-5CF4-3587-9CDD-C975754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051AE-9F4D-2A30-8732-5CA066C2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216-CADD-3151-8343-B003D553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9E8-108F-F3D2-1F38-765C41962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12E38-9D0D-EFED-A527-5AE4DAF91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1F22D-1FB0-85C7-3AB3-987F087F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345B-06CA-893D-AADC-924E9A61F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AA97-828D-C734-DD36-6B711633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77CEC-D605-D875-DE4A-CB18404F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D9139-F707-4061-7FA5-4AA6028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694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98FC-504F-F6EB-8A7D-BCC2FF94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B2CB-DB77-D4AF-6D4B-4876BE4F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9391-4CFB-4D52-F987-AFC1B3F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6885-C9C0-7B13-4C01-4F7E4AFA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666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9108C-FEFF-239E-2D3C-807ED760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4CD0B-A1AD-A59F-86DD-E09FF624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09CA-C64E-5F58-52E9-18DACB35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369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F33C-4E49-762D-42CC-70322AAB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8EA6-ADB9-C808-A72A-8E2F91EE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0017-EE0D-5981-105C-68AE9BFE4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0A0C-D0C7-AC6B-A23B-0563116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0FE1-EFCC-2C06-18E7-1E26D328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79472-D173-A533-A69B-0049D4B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095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5A00-2072-9611-547F-CEF0624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65CE8-EAA0-8EBC-C45B-F9ED1B64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78AAB-ADD2-9F82-F6A6-A60765097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C5E1F-C666-2E5E-F892-362D770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395D-6E95-4F90-3126-742392C5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4615-6B5E-A155-79E4-CFB8DFE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9374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96F3F-844C-7C82-95A5-49B85DC0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FE3F-E31F-EF97-A28F-DD8825D47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F1FC-2B9D-83BA-667D-397718604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0596-630D-529A-1829-F8BCD4136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4315-BC8C-4F17-5B9F-8D593C167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3552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2/01/06/opinion/omicron-covid-u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visualcinnamon.com/portfolio/bussed-out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viz-inspiration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2020.stateofjs.com/en-US/technologie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bremer.github.io/Chord-Diagram-Storytellin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mcruz.com/dendrochronology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sports/2022/08/28/serena-williams-career-ranking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nytimes.com/interactive/2022/world/europe/ukraine-maps.htm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s://observablehq.com/@d3/bar-chart-ra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twitter.com/coulmont/status/1334100923992453121?lang=e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hyperlink" Target="https://www.lemonde.fr/les-decodeurs/article/2022/11/03/cop27-6-indicateurs-pour-mesurer-l-urgence-climatique_6148399_4355770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82590214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hyperlink" Target="https://bxl-malade.medor.coop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619125" y="2951946"/>
            <a:ext cx="10953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do my 150 favorite viz have in common?</a:t>
            </a:r>
          </a:p>
          <a:p>
            <a:r>
              <a:rPr lang="en-FR" sz="24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can it benefit your next projects?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3C9AD-220C-E18D-EF3F-BA9E4F1B602F}"/>
              </a:ext>
            </a:extLst>
          </p:cNvPr>
          <p:cNvSpPr txBox="1"/>
          <p:nvPr/>
        </p:nvSpPr>
        <p:spPr>
          <a:xfrm>
            <a:off x="9473805" y="6444735"/>
            <a:ext cx="6093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Yan Holtz | Toulouse | 2022</a:t>
            </a:r>
            <a:endParaRPr lang="en-FR" sz="1400" dirty="0"/>
          </a:p>
        </p:txBody>
      </p:sp>
    </p:spTree>
    <p:extLst>
      <p:ext uri="{BB962C8B-B14F-4D97-AF65-F5344CB8AC3E}">
        <p14:creationId xmlns:p14="http://schemas.microsoft.com/office/powerpoint/2010/main" val="55048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763A26-2818-850A-4C45-215827826FED}"/>
              </a:ext>
            </a:extLst>
          </p:cNvPr>
          <p:cNvSpPr txBox="1"/>
          <p:nvPr/>
        </p:nvSpPr>
        <p:spPr>
          <a:xfrm>
            <a:off x="23402925" y="-205740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234DD-E556-63EA-61C1-C3E8C63C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440" y="0"/>
            <a:ext cx="5993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1" y="3136612"/>
            <a:ext cx="513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Good viz !== Bad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57169-1612-9251-DA57-7EBA3689F0D6}"/>
              </a:ext>
            </a:extLst>
          </p:cNvPr>
          <p:cNvSpPr txBox="1"/>
          <p:nvPr/>
        </p:nvSpPr>
        <p:spPr>
          <a:xfrm>
            <a:off x="3526629" y="3721387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Don’t cheat!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9170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E11290-C0DF-9E9D-1567-310D81701B54}"/>
              </a:ext>
            </a:extLst>
          </p:cNvPr>
          <p:cNvSpPr/>
          <p:nvPr/>
        </p:nvSpPr>
        <p:spPr>
          <a:xfrm>
            <a:off x="4481511" y="-200025"/>
            <a:ext cx="8020051" cy="7186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9D9A3-2C9D-D7FC-22AB-7AA35DE0CD23}"/>
              </a:ext>
            </a:extLst>
          </p:cNvPr>
          <p:cNvSpPr txBox="1"/>
          <p:nvPr/>
        </p:nvSpPr>
        <p:spPr>
          <a:xfrm>
            <a:off x="257556" y="3198167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What’s wrong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BE974-C834-31C2-F029-59476473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6" y="98648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0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9016F-734B-8906-233E-6C8AD7243C23}"/>
              </a:ext>
            </a:extLst>
          </p:cNvPr>
          <p:cNvSpPr txBox="1"/>
          <p:nvPr/>
        </p:nvSpPr>
        <p:spPr>
          <a:xfrm>
            <a:off x="3800857" y="4769791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Can you see a pattern?</a:t>
            </a:r>
          </a:p>
        </p:txBody>
      </p:sp>
    </p:spTree>
    <p:extLst>
      <p:ext uri="{BB962C8B-B14F-4D97-AF65-F5344CB8AC3E}">
        <p14:creationId xmlns:p14="http://schemas.microsoft.com/office/powerpoint/2010/main" val="84712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3111500"/>
            <a:ext cx="9613900" cy="3746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82987-E8E8-75FF-47C6-67861F9ED0B1}"/>
              </a:ext>
            </a:extLst>
          </p:cNvPr>
          <p:cNvSpPr txBox="1"/>
          <p:nvPr/>
        </p:nvSpPr>
        <p:spPr>
          <a:xfrm>
            <a:off x="6506772" y="3198167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Improvement?</a:t>
            </a:r>
          </a:p>
        </p:txBody>
      </p:sp>
    </p:spTree>
    <p:extLst>
      <p:ext uri="{BB962C8B-B14F-4D97-AF65-F5344CB8AC3E}">
        <p14:creationId xmlns:p14="http://schemas.microsoft.com/office/powerpoint/2010/main" val="25638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4A0156-7C67-B831-B7A1-667E3C6ABF14}"/>
              </a:ext>
            </a:extLst>
          </p:cNvPr>
          <p:cNvSpPr txBox="1"/>
          <p:nvPr/>
        </p:nvSpPr>
        <p:spPr>
          <a:xfrm>
            <a:off x="591312" y="469553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214588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  <p:sp>
        <p:nvSpPr>
          <p:cNvPr id="12" name="ZoneTexte 3"/>
          <p:cNvSpPr txBox="1"/>
          <p:nvPr/>
        </p:nvSpPr>
        <p:spPr>
          <a:xfrm>
            <a:off x="3746820" y="1894618"/>
            <a:ext cx="30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</a:t>
            </a:r>
            <a:r>
              <a:rPr lang="fr-FR" dirty="0" err="1"/>
              <a:t>add</a:t>
            </a:r>
            <a:r>
              <a:rPr lang="fr-FR" dirty="0"/>
              <a:t> data points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jitter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4157150" y="2581154"/>
            <a:ext cx="252804" cy="393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0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0128CC-EED9-F0DF-36EA-7D880AA6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544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BECF7F6-EB93-B456-0FEF-88D7D9F02A7B}"/>
              </a:ext>
            </a:extLst>
          </p:cNvPr>
          <p:cNvGrpSpPr/>
          <p:nvPr/>
        </p:nvGrpSpPr>
        <p:grpSpPr>
          <a:xfrm>
            <a:off x="1120140" y="3101596"/>
            <a:ext cx="2889504" cy="584775"/>
            <a:chOff x="608076" y="1219271"/>
            <a:chExt cx="288950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10677F-15E6-ADA4-CBE8-A8D759B13A5F}"/>
                </a:ext>
              </a:extLst>
            </p:cNvPr>
            <p:cNvSpPr txBox="1"/>
            <p:nvPr/>
          </p:nvSpPr>
          <p:spPr>
            <a:xfrm>
              <a:off x="608076" y="1219271"/>
              <a:ext cx="2889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    charts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12CD22-2274-F706-CDA2-F0CFCAD154CB}"/>
                </a:ext>
              </a:extLst>
            </p:cNvPr>
            <p:cNvSpPr txBox="1"/>
            <p:nvPr/>
          </p:nvSpPr>
          <p:spPr>
            <a:xfrm>
              <a:off x="973836" y="1342381"/>
              <a:ext cx="4800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2400" dirty="0"/>
                <a:t>❤️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43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92" y="1429471"/>
            <a:ext cx="10000045" cy="4531489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833087" y="1289186"/>
            <a:ext cx="30378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use </a:t>
            </a:r>
            <a:r>
              <a:rPr lang="fr-FR" dirty="0" err="1"/>
              <a:t>violin</a:t>
            </a:r>
            <a:r>
              <a:rPr lang="fr-FR" dirty="0"/>
              <a:t> plot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5758500" y="6101245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</a:t>
            </a:r>
            <a:r>
              <a:rPr lang="fr-FR" dirty="0" err="1"/>
              <a:t>sample</a:t>
            </a:r>
            <a:r>
              <a:rPr lang="fr-FR" dirty="0"/>
              <a:t> size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910900" y="5816499"/>
            <a:ext cx="444180" cy="28474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3"/>
          <p:cNvSpPr txBox="1"/>
          <p:nvPr/>
        </p:nvSpPr>
        <p:spPr>
          <a:xfrm>
            <a:off x="4516264" y="2220263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distribution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6035200" y="2729880"/>
            <a:ext cx="97790" cy="3028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6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r="1294"/>
          <a:stretch/>
        </p:blipFill>
        <p:spPr>
          <a:xfrm>
            <a:off x="1728788" y="761999"/>
            <a:ext cx="9258300" cy="533294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5FA4E7-E496-2CEC-E25E-7521246ED100}"/>
              </a:ext>
            </a:extLst>
          </p:cNvPr>
          <p:cNvSpPr txBox="1"/>
          <p:nvPr/>
        </p:nvSpPr>
        <p:spPr>
          <a:xfrm>
            <a:off x="10820402" y="6536794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 Fedora blog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1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</a:rPr>
              <a:t>Size = area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DA70141A-BA3E-7457-F1D7-C70E416F9AEB}"/>
              </a:ext>
            </a:extLst>
          </p:cNvPr>
          <p:cNvSpPr txBox="1"/>
          <p:nvPr/>
        </p:nvSpPr>
        <p:spPr>
          <a:xfrm>
            <a:off x="10820402" y="6536794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 Fedora blog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5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F88FE-2493-3642-FBFB-F61087AB97B4}"/>
              </a:ext>
            </a:extLst>
          </p:cNvPr>
          <p:cNvSpPr/>
          <p:nvPr/>
        </p:nvSpPr>
        <p:spPr>
          <a:xfrm>
            <a:off x="4048515" y="0"/>
            <a:ext cx="82156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76" y="555102"/>
            <a:ext cx="8138724" cy="5747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CF753-7E29-57B6-B934-6D069170A0FB}"/>
              </a:ext>
            </a:extLst>
          </p:cNvPr>
          <p:cNvSpPr txBox="1"/>
          <p:nvPr/>
        </p:nvSpPr>
        <p:spPr>
          <a:xfrm>
            <a:off x="161302" y="3246502"/>
            <a:ext cx="222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Data to viz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967A1-1898-13C6-532F-ECFB0598145D}"/>
              </a:ext>
            </a:extLst>
          </p:cNvPr>
          <p:cNvSpPr txBox="1"/>
          <p:nvPr/>
        </p:nvSpPr>
        <p:spPr>
          <a:xfrm>
            <a:off x="172585" y="3708166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collection of dataviz caveats</a:t>
            </a:r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BE906-113C-CAE4-DECB-1865DABDB2FC}"/>
              </a:ext>
            </a:extLst>
          </p:cNvPr>
          <p:cNvSpPr txBox="1"/>
          <p:nvPr/>
        </p:nvSpPr>
        <p:spPr>
          <a:xfrm>
            <a:off x="2058152" y="3332565"/>
            <a:ext cx="1382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.com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0433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9AEED4-E223-3E4F-AEF4-D9B266C3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can break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F0F02-3DEC-6B48-4C0F-A78179576C6B}"/>
              </a:ext>
            </a:extLst>
          </p:cNvPr>
          <p:cNvSpPr txBox="1"/>
          <p:nvPr/>
        </p:nvSpPr>
        <p:spPr>
          <a:xfrm>
            <a:off x="3526629" y="3721387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what I say, not what I do :)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0340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385891" y="3198167"/>
            <a:ext cx="446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Circular stream graph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14936" y="3705999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it appropriate?</a:t>
            </a:r>
            <a:endParaRPr lang="en-FR" dirty="0"/>
          </a:p>
        </p:txBody>
      </p:sp>
      <p:pic>
        <p:nvPicPr>
          <p:cNvPr id="10" name="Picture 2" descr="Chart showing Here’s When We Expect Omicron to Peak">
            <a:extLst>
              <a:ext uri="{FF2B5EF4-FFF2-40B4-BE49-F238E27FC236}">
                <a16:creationId xmlns:a16="http://schemas.microsoft.com/office/drawing/2014/main" id="{26A1A04D-618C-EDBE-D31D-844ABCD0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97E7506D-B058-E7F1-6AB1-7AE6A37F6CFF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New York Times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0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385891" y="3198167"/>
            <a:ext cx="446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Data to ink Ratio?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14935" y="3705999"/>
            <a:ext cx="506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 part is useless, but catch your eyes</a:t>
            </a:r>
            <a:endParaRPr lang="en-FR" dirty="0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97E7506D-B058-E7F1-6AB1-7AE6A37F6CFF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Nadieh Bremer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9698" name="Picture 2" descr="Chart showing Bussed out">
            <a:extLst>
              <a:ext uri="{FF2B5EF4-FFF2-40B4-BE49-F238E27FC236}">
                <a16:creationId xmlns:a16="http://schemas.microsoft.com/office/drawing/2014/main" id="{67422137-05F5-1CFE-7387-3F09BCEC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0" y="0"/>
            <a:ext cx="5480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22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Master the chart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3703484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46C880-5A2D-FEB0-E799-0A969BDF0EE0}"/>
              </a:ext>
            </a:extLst>
          </p:cNvPr>
          <p:cNvSpPr/>
          <p:nvPr/>
        </p:nvSpPr>
        <p:spPr>
          <a:xfrm>
            <a:off x="0" y="3890211"/>
            <a:ext cx="8149389" cy="296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9F6D4-8A69-3765-F3D1-CF1A494DC295}"/>
              </a:ext>
            </a:extLst>
          </p:cNvPr>
          <p:cNvSpPr/>
          <p:nvPr/>
        </p:nvSpPr>
        <p:spPr>
          <a:xfrm>
            <a:off x="8620125" y="0"/>
            <a:ext cx="36440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414936" y="992377"/>
            <a:ext cx="299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Diversity is high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38999" y="1454042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 is low</a:t>
            </a:r>
            <a:endParaRPr lang="en-FR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D63824D-99A9-613C-A388-C4DDEEBE1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3"/>
          <a:stretch/>
        </p:blipFill>
        <p:spPr bwMode="auto">
          <a:xfrm>
            <a:off x="8620125" y="0"/>
            <a:ext cx="3571875" cy="623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4C4815-40F3-0456-652B-790939A06285}"/>
              </a:ext>
            </a:extLst>
          </p:cNvPr>
          <p:cNvSpPr/>
          <p:nvPr/>
        </p:nvSpPr>
        <p:spPr>
          <a:xfrm>
            <a:off x="11173326" y="200526"/>
            <a:ext cx="778042" cy="433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B60A1-751C-169A-FA45-DB2AE464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6" y="4169681"/>
            <a:ext cx="7772400" cy="24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6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D9849-26A2-B279-F2E1-A77FDE12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73" y="0"/>
            <a:ext cx="59632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E1E70-9AD7-CDD5-A65A-8169868EC158}"/>
              </a:ext>
            </a:extLst>
          </p:cNvPr>
          <p:cNvSpPr txBox="1"/>
          <p:nvPr/>
        </p:nvSpPr>
        <p:spPr>
          <a:xfrm>
            <a:off x="9853803" y="6448235"/>
            <a:ext cx="2761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FR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ataviz-inspiration.com</a:t>
            </a:r>
            <a:endParaRPr lang="en-FR" sz="1400" dirty="0">
              <a:solidFill>
                <a:schemeClr val="accent1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1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38648-A28A-304C-8C9E-859C4E9B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34" y="0"/>
            <a:ext cx="735186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385891" y="3198167"/>
            <a:ext cx="299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Diversity is high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14936" y="3705999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 is low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7856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F4333EF-D0C7-AC5C-F2AA-72BEEACB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7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245064-5E42-BB08-EEB9-F270E6472D4A}"/>
              </a:ext>
            </a:extLst>
          </p:cNvPr>
          <p:cNvSpPr/>
          <p:nvPr/>
        </p:nvSpPr>
        <p:spPr>
          <a:xfrm>
            <a:off x="7050505" y="0"/>
            <a:ext cx="521368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841FD-5F1E-C629-A46C-DF143E1D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846" y="2025650"/>
            <a:ext cx="4445000" cy="280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475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How would you plot this?</a:t>
            </a:r>
          </a:p>
          <a:p>
            <a:r>
              <a:rPr lang="en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31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61228-C25B-0FAE-46B8-7247D0012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9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2E01B0C-0DDA-33B0-499E-64FCD048F897}"/>
              </a:ext>
            </a:extLst>
          </p:cNvPr>
          <p:cNvSpPr txBox="1"/>
          <p:nvPr/>
        </p:nvSpPr>
        <p:spPr>
          <a:xfrm>
            <a:off x="10838205" y="6535407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of JS 2020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3418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475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Know your audience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22560-57F3-54EC-798F-D45BFF9B11BB}"/>
              </a:ext>
            </a:extLst>
          </p:cNvPr>
          <p:cNvSpPr txBox="1"/>
          <p:nvPr/>
        </p:nvSpPr>
        <p:spPr>
          <a:xfrm>
            <a:off x="414936" y="3641831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teach them</a:t>
            </a:r>
            <a:endParaRPr lang="en-FR" dirty="0"/>
          </a:p>
        </p:txBody>
      </p:sp>
      <p:pic>
        <p:nvPicPr>
          <p:cNvPr id="31746" name="Picture 2" descr="Chart showing Switching between phone brands">
            <a:extLst>
              <a:ext uri="{FF2B5EF4-FFF2-40B4-BE49-F238E27FC236}">
                <a16:creationId xmlns:a16="http://schemas.microsoft.com/office/drawing/2014/main" id="{39598820-AD43-0211-8CBE-60C1276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7" y="0"/>
            <a:ext cx="7834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Nadieh Bremer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30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Beyond chart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414575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 Capita CO2 Emissions by Country">
            <a:extLst>
              <a:ext uri="{FF2B5EF4-FFF2-40B4-BE49-F238E27FC236}">
                <a16:creationId xmlns:a16="http://schemas.microsoft.com/office/drawing/2014/main" id="{0FFEED6A-8742-2DEB-0CBE-D69711A1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454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Circular barplot with variable width?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4029164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Nobody knows…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88762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7E3444-7CAE-0BC1-7078-59F81EC2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0"/>
            <a:ext cx="6400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9D116-2F09-8CFE-C27E-054751E04C85}"/>
              </a:ext>
            </a:extLst>
          </p:cNvPr>
          <p:cNvSpPr txBox="1"/>
          <p:nvPr/>
        </p:nvSpPr>
        <p:spPr>
          <a:xfrm>
            <a:off x="2214691" y="2981599"/>
            <a:ext cx="616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l" fontAlgn="base"/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🤷</a:t>
            </a:r>
            <a:endParaRPr lang="en-FR" sz="4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FR" sz="4400" dirty="0"/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EE4AF6-49BE-4AF8-3F97-5052E8DDE1DD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Pedro Cruz et al.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0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Annotation is 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3518435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519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Tell the story ON the chart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3659832"/>
            <a:ext cx="720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Reader does not want to jump from text to chart and reverse</a:t>
            </a:r>
            <a:endParaRPr lang="en-FR" dirty="0"/>
          </a:p>
        </p:txBody>
      </p:sp>
      <p:pic>
        <p:nvPicPr>
          <p:cNvPr id="34818" name="Picture 2" descr="Chart showing Serena Williams's career">
            <a:extLst>
              <a:ext uri="{FF2B5EF4-FFF2-40B4-BE49-F238E27FC236}">
                <a16:creationId xmlns:a16="http://schemas.microsoft.com/office/drawing/2014/main" id="{99D57E99-474E-A9A1-E28E-79461E58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7" y="0"/>
            <a:ext cx="4487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6BE9C7-0DD7-0898-2BC0-596B77F5ECBD}"/>
              </a:ext>
            </a:extLst>
          </p:cNvPr>
          <p:cNvSpPr txBox="1"/>
          <p:nvPr/>
        </p:nvSpPr>
        <p:spPr>
          <a:xfrm>
            <a:off x="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>
                <a:hlinkClick r:id="rId3"/>
              </a:rPr>
              <a:t>Wahington post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4298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Data-Visualization Books Everyone Should Read — Information is Beautiful">
            <a:extLst>
              <a:ext uri="{FF2B5EF4-FFF2-40B4-BE49-F238E27FC236}">
                <a16:creationId xmlns:a16="http://schemas.microsoft.com/office/drawing/2014/main" id="{85C17C6E-57CC-89DC-FD9A-31AF8EEB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467">
            <a:off x="6320536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3C84CF-9342-463D-5473-4261B8B5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95630">
            <a:off x="1036285" y="984686"/>
            <a:ext cx="2192473" cy="2824332"/>
          </a:xfrm>
          <a:prstGeom prst="rect">
            <a:avLst/>
          </a:prstGeom>
        </p:spPr>
      </p:pic>
      <p:pic>
        <p:nvPicPr>
          <p:cNvPr id="3076" name="Picture 4" descr="Fundamentals of Data Visualization">
            <a:extLst>
              <a:ext uri="{FF2B5EF4-FFF2-40B4-BE49-F238E27FC236}">
                <a16:creationId xmlns:a16="http://schemas.microsoft.com/office/drawing/2014/main" id="{E1679348-2914-DE36-E8E4-845B001E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3340">
            <a:off x="2889603" y="819912"/>
            <a:ext cx="1752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ouvrages de référence sur la visualisation des données">
            <a:extLst>
              <a:ext uri="{FF2B5EF4-FFF2-40B4-BE49-F238E27FC236}">
                <a16:creationId xmlns:a16="http://schemas.microsoft.com/office/drawing/2014/main" id="{53AD2B5F-B6A2-DDCA-C487-C19DC35B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4846">
            <a:off x="4064707" y="2336602"/>
            <a:ext cx="1752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20 Best Data Visualization Books You Should Read">
            <a:extLst>
              <a:ext uri="{FF2B5EF4-FFF2-40B4-BE49-F238E27FC236}">
                <a16:creationId xmlns:a16="http://schemas.microsoft.com/office/drawing/2014/main" id="{2F98E759-D7A1-DE93-35AF-722FEC00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5878">
            <a:off x="5395605" y="781773"/>
            <a:ext cx="2022546" cy="269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D596A-4A57-CACF-5FB0-1B0D1538DB96}"/>
              </a:ext>
            </a:extLst>
          </p:cNvPr>
          <p:cNvSpPr txBox="1"/>
          <p:nvPr/>
        </p:nvSpPr>
        <p:spPr>
          <a:xfrm>
            <a:off x="2306167" y="5689966"/>
            <a:ext cx="8201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/>
              <a:t>What makes a great viz… great?</a:t>
            </a:r>
          </a:p>
        </p:txBody>
      </p:sp>
      <p:pic>
        <p:nvPicPr>
          <p:cNvPr id="3082" name="Picture 10" descr="Data Visualization">
            <a:extLst>
              <a:ext uri="{FF2B5EF4-FFF2-40B4-BE49-F238E27FC236}">
                <a16:creationId xmlns:a16="http://schemas.microsoft.com/office/drawing/2014/main" id="{16B4ED3B-39BE-865D-D9AF-87624DA7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4465">
            <a:off x="8012744" y="990927"/>
            <a:ext cx="2082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mazon.fr - Data Visualisation: A Handbook for Data Driven Design - Kirk,  Andy - Livres">
            <a:extLst>
              <a:ext uri="{FF2B5EF4-FFF2-40B4-BE49-F238E27FC236}">
                <a16:creationId xmlns:a16="http://schemas.microsoft.com/office/drawing/2014/main" id="{8066A5F3-AD39-A5EA-2CFD-0313ADDC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242">
            <a:off x="9386050" y="2193249"/>
            <a:ext cx="19304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26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D9ECB0-2D11-E93D-90F7-23EE5C23C7B5}"/>
              </a:ext>
            </a:extLst>
          </p:cNvPr>
          <p:cNvSpPr/>
          <p:nvPr/>
        </p:nvSpPr>
        <p:spPr>
          <a:xfrm>
            <a:off x="6862161" y="0"/>
            <a:ext cx="5402028" cy="6858000"/>
          </a:xfrm>
          <a:prstGeom prst="rect">
            <a:avLst/>
          </a:prstGeom>
          <a:solidFill>
            <a:srgbClr val="FF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519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Tell the story ON the chart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3659832"/>
            <a:ext cx="720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Reader does not want to jump from text to chart and reverse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BE9C7-0DD7-0898-2BC0-596B77F5ECBD}"/>
              </a:ext>
            </a:extLst>
          </p:cNvPr>
          <p:cNvSpPr txBox="1"/>
          <p:nvPr/>
        </p:nvSpPr>
        <p:spPr>
          <a:xfrm>
            <a:off x="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>
                <a:hlinkClick r:id="rId2"/>
              </a:rPr>
              <a:t>Financial time</a:t>
            </a:r>
            <a:endParaRPr lang="en-FR" dirty="0"/>
          </a:p>
        </p:txBody>
      </p:sp>
      <p:pic>
        <p:nvPicPr>
          <p:cNvPr id="35842" name="Picture 2" descr="Chart showing Rouble tumbles to record low">
            <a:extLst>
              <a:ext uri="{FF2B5EF4-FFF2-40B4-BE49-F238E27FC236}">
                <a16:creationId xmlns:a16="http://schemas.microsoft.com/office/drawing/2014/main" id="{60103560-3167-15E6-AE65-C651E048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60" y="1572126"/>
            <a:ext cx="532984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7B890A-5D2A-842B-6CAA-792B472B0BD5}"/>
              </a:ext>
            </a:extLst>
          </p:cNvPr>
          <p:cNvSpPr/>
          <p:nvPr/>
        </p:nvSpPr>
        <p:spPr>
          <a:xfrm>
            <a:off x="6617367" y="0"/>
            <a:ext cx="564682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519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Tell the story ON the chart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3659832"/>
            <a:ext cx="720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Reader does not want to jump from text to chart and reverse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BE9C7-0DD7-0898-2BC0-596B77F5ECBD}"/>
              </a:ext>
            </a:extLst>
          </p:cNvPr>
          <p:cNvSpPr txBox="1"/>
          <p:nvPr/>
        </p:nvSpPr>
        <p:spPr>
          <a:xfrm>
            <a:off x="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/>
              <a:t>Cedric Scherer</a:t>
            </a:r>
          </a:p>
        </p:txBody>
      </p:sp>
      <p:pic>
        <p:nvPicPr>
          <p:cNvPr id="36866" name="Picture 2" descr="Chart showing Big mac price">
            <a:extLst>
              <a:ext uri="{FF2B5EF4-FFF2-40B4-BE49-F238E27FC236}">
                <a16:creationId xmlns:a16="http://schemas.microsoft.com/office/drawing/2014/main" id="{2E764FF9-B860-C973-CB55-90DEB0E7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45" y="1599083"/>
            <a:ext cx="5366555" cy="31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4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Interactivity?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3526629" y="3721387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it with care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51148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B6D871-78FA-6E8F-8654-FA68B0F93BB7}"/>
              </a:ext>
            </a:extLst>
          </p:cNvPr>
          <p:cNvSpPr/>
          <p:nvPr/>
        </p:nvSpPr>
        <p:spPr>
          <a:xfrm>
            <a:off x="6617367" y="0"/>
            <a:ext cx="564682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5287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Interactivity !== Animation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22560-57F3-54EC-798F-D45BFF9B11BB}"/>
              </a:ext>
            </a:extLst>
          </p:cNvPr>
          <p:cNvSpPr txBox="1"/>
          <p:nvPr/>
        </p:nvSpPr>
        <p:spPr>
          <a:xfrm>
            <a:off x="414935" y="3641831"/>
            <a:ext cx="6394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Animation is like salt, too much of it spoils the dish</a:t>
            </a:r>
            <a:endParaRPr lang="en-FR" dirty="0"/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Observable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40EC9-976F-DF3C-2CE8-B4C580B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516" y="2040587"/>
            <a:ext cx="5526900" cy="27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42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8E84E5-97C7-3F48-A55E-612A92719A9F}"/>
              </a:ext>
            </a:extLst>
          </p:cNvPr>
          <p:cNvSpPr/>
          <p:nvPr/>
        </p:nvSpPr>
        <p:spPr>
          <a:xfrm>
            <a:off x="9281987" y="3151736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hlinkClick r:id="rId2"/>
              </a:rPr>
              <a:t>Link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BD565-DC55-DB44-91F6-4AC2B9D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97" y="0"/>
            <a:ext cx="498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25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B6D871-78FA-6E8F-8654-FA68B0F93BB7}"/>
              </a:ext>
            </a:extLst>
          </p:cNvPr>
          <p:cNvSpPr/>
          <p:nvPr/>
        </p:nvSpPr>
        <p:spPr>
          <a:xfrm>
            <a:off x="4280452" y="0"/>
            <a:ext cx="79837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5287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Click &amp; Hover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Le Monde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C8BDF1-592B-8753-208E-88A9FB07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654" y="995852"/>
            <a:ext cx="6537272" cy="40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06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E6E149-AA46-3FA9-38F6-3FCDEF7F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30474"/>
            <a:ext cx="9476714" cy="5397052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3300CC9A-A37E-52DE-325A-BCFAA32A5A39}"/>
              </a:ext>
            </a:extLst>
          </p:cNvPr>
          <p:cNvSpPr txBox="1"/>
          <p:nvPr/>
        </p:nvSpPr>
        <p:spPr>
          <a:xfrm>
            <a:off x="0" y="6550223"/>
            <a:ext cx="206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/>
              <a:t>Gregor Aisch</a:t>
            </a:r>
          </a:p>
        </p:txBody>
      </p:sp>
    </p:spTree>
    <p:extLst>
      <p:ext uri="{BB962C8B-B14F-4D97-AF65-F5344CB8AC3E}">
        <p14:creationId xmlns:p14="http://schemas.microsoft.com/office/powerpoint/2010/main" val="2329888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B6D871-78FA-6E8F-8654-FA68B0F93BB7}"/>
              </a:ext>
            </a:extLst>
          </p:cNvPr>
          <p:cNvSpPr/>
          <p:nvPr/>
        </p:nvSpPr>
        <p:spPr>
          <a:xfrm>
            <a:off x="4491789" y="0"/>
            <a:ext cx="7772400" cy="6858000"/>
          </a:xfrm>
          <a:prstGeom prst="rect">
            <a:avLst/>
          </a:prstGeom>
          <a:solidFill>
            <a:srgbClr val="FE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Scrolly-telling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Bruxelles </a:t>
            </a:r>
            <a:r>
              <a:rPr lang="en-AU" sz="1400" dirty="0" err="1">
                <a:solidFill>
                  <a:schemeClr val="accent5">
                    <a:lumMod val="75000"/>
                  </a:schemeClr>
                </a:solidFill>
                <a:hlinkClick r:id="rId2"/>
              </a:rPr>
              <a:t>malade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0906E-3D7D-FF3A-A0B4-484E8941D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88" y="830191"/>
            <a:ext cx="7772400" cy="473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69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F4803-B89A-A43E-5564-BFD305F2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48" y="1125521"/>
            <a:ext cx="7772400" cy="44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99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2286777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Dataviz as an art?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1532088" y="3349487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2286775" y="3721387"/>
            <a:ext cx="761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Kant: “le beau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qui </a:t>
            </a:r>
            <a:r>
              <a:rPr lang="en-GB" dirty="0" err="1"/>
              <a:t>plaît</a:t>
            </a:r>
            <a:r>
              <a:rPr lang="en-GB" dirty="0"/>
              <a:t> </a:t>
            </a:r>
            <a:r>
              <a:rPr lang="en-GB" b="1" dirty="0" err="1"/>
              <a:t>universellement</a:t>
            </a:r>
            <a:r>
              <a:rPr lang="en-GB" dirty="0"/>
              <a:t> sans concept”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6476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888771" y="2890391"/>
            <a:ext cx="4414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 do you find great charts?</a:t>
            </a:r>
          </a:p>
        </p:txBody>
      </p:sp>
    </p:spTree>
    <p:extLst>
      <p:ext uri="{BB962C8B-B14F-4D97-AF65-F5344CB8AC3E}">
        <p14:creationId xmlns:p14="http://schemas.microsoft.com/office/powerpoint/2010/main" val="2053207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1C214-42DA-D778-1A22-18D1BD7E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43" y="796650"/>
            <a:ext cx="5997264" cy="553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27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18B46F-B497-EDC0-F7D9-1D0317D2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9" y="181941"/>
            <a:ext cx="3539086" cy="3247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2A6F9-D9CF-A5BF-7768-CCC707CD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091" y="181941"/>
            <a:ext cx="4528166" cy="1986355"/>
          </a:xfrm>
          <a:prstGeom prst="rect">
            <a:avLst/>
          </a:prstGeom>
        </p:spPr>
      </p:pic>
      <p:pic>
        <p:nvPicPr>
          <p:cNvPr id="43010" name="Picture 2" descr="Chart showing Flood Phenomena">
            <a:extLst>
              <a:ext uri="{FF2B5EF4-FFF2-40B4-BE49-F238E27FC236}">
                <a16:creationId xmlns:a16="http://schemas.microsoft.com/office/drawing/2014/main" id="{DE23085C-12D6-E015-E6C4-FE271B60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9" y="3607786"/>
            <a:ext cx="6142945" cy="30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AC27F-B7F2-EA32-F2AE-94598D51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888" y="4346714"/>
            <a:ext cx="4400651" cy="232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93080-D7F7-35DE-C1CF-67DF774D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888" y="2265495"/>
            <a:ext cx="3035636" cy="195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1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374874-2867-A962-BEDF-EF4E58DF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47" y="1259172"/>
            <a:ext cx="5352183" cy="4585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0927F-F134-C295-9530-619A1900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67" y="967624"/>
            <a:ext cx="5783825" cy="5665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586E4-F13E-DAD5-886D-E18580454E41}"/>
              </a:ext>
            </a:extLst>
          </p:cNvPr>
          <p:cNvSpPr txBox="1"/>
          <p:nvPr/>
        </p:nvSpPr>
        <p:spPr>
          <a:xfrm>
            <a:off x="278747" y="322446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Behance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0DF13-DE97-4DAD-0A02-2CF1CACB9A8F}"/>
              </a:ext>
            </a:extLst>
          </p:cNvPr>
          <p:cNvSpPr txBox="1"/>
          <p:nvPr/>
        </p:nvSpPr>
        <p:spPr>
          <a:xfrm>
            <a:off x="5986267" y="322446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Awwwards	</a:t>
            </a:r>
          </a:p>
        </p:txBody>
      </p:sp>
    </p:spTree>
    <p:extLst>
      <p:ext uri="{BB962C8B-B14F-4D97-AF65-F5344CB8AC3E}">
        <p14:creationId xmlns:p14="http://schemas.microsoft.com/office/powerpoint/2010/main" val="4199191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560300" y="3096856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Sooooo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4560299" y="3681631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Home Message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552855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5D7908-F830-B998-6F4D-16A9898484E3}"/>
              </a:ext>
            </a:extLst>
          </p:cNvPr>
          <p:cNvSpPr/>
          <p:nvPr/>
        </p:nvSpPr>
        <p:spPr>
          <a:xfrm>
            <a:off x="7897927" y="0"/>
            <a:ext cx="4366262" cy="6858000"/>
          </a:xfrm>
          <a:prstGeom prst="rect">
            <a:avLst/>
          </a:prstGeom>
          <a:solidFill>
            <a:srgbClr val="FE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CE3C8-533E-E3E4-406B-2EF793D153A4}"/>
              </a:ext>
            </a:extLst>
          </p:cNvPr>
          <p:cNvSpPr txBox="1"/>
          <p:nvPr/>
        </p:nvSpPr>
        <p:spPr>
          <a:xfrm>
            <a:off x="371475" y="2538906"/>
            <a:ext cx="1597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Creativity is dying, uniformity is everywhere.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1C0B0-C994-793C-A203-67932073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6" r="11578"/>
          <a:stretch/>
        </p:blipFill>
        <p:spPr>
          <a:xfrm>
            <a:off x="7897927" y="565763"/>
            <a:ext cx="4294073" cy="594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784B3-0138-FE70-05D8-D84C4599C70C}"/>
              </a:ext>
            </a:extLst>
          </p:cNvPr>
          <p:cNvSpPr txBox="1"/>
          <p:nvPr/>
        </p:nvSpPr>
        <p:spPr>
          <a:xfrm>
            <a:off x="371475" y="4254116"/>
            <a:ext cx="1479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https://www.creativebloq.com/news/logos-look-the-same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F92ED-399F-D1D8-A7AE-94B7C5E0220B}"/>
              </a:ext>
            </a:extLst>
          </p:cNvPr>
          <p:cNvSpPr txBox="1"/>
          <p:nvPr/>
        </p:nvSpPr>
        <p:spPr>
          <a:xfrm>
            <a:off x="1650566" y="612844"/>
            <a:ext cx="52870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Topic</a:t>
            </a:r>
            <a:r>
              <a:rPr lang="en-FR" sz="2400" b="0" dirty="0"/>
              <a:t> is key</a:t>
            </a:r>
          </a:p>
          <a:p>
            <a:endParaRPr lang="en-FR" sz="2400" b="0" dirty="0"/>
          </a:p>
          <a:p>
            <a:r>
              <a:rPr lang="en-FR" sz="2400" dirty="0"/>
              <a:t>Know</a:t>
            </a:r>
            <a:r>
              <a:rPr lang="en-FR" sz="2400" b="0" dirty="0"/>
              <a:t> the </a:t>
            </a:r>
            <a:r>
              <a:rPr lang="en-FR" sz="2400" dirty="0"/>
              <a:t>rules</a:t>
            </a:r>
          </a:p>
          <a:p>
            <a:endParaRPr lang="en-FR" sz="2400" b="0" dirty="0"/>
          </a:p>
          <a:p>
            <a:r>
              <a:rPr lang="en-FR" sz="2400" dirty="0"/>
              <a:t>Break</a:t>
            </a:r>
            <a:r>
              <a:rPr lang="en-FR" sz="2400" b="0" dirty="0"/>
              <a:t> the rules</a:t>
            </a:r>
          </a:p>
          <a:p>
            <a:endParaRPr lang="en-FR" sz="2400" b="0" dirty="0"/>
          </a:p>
          <a:p>
            <a:r>
              <a:rPr lang="en-FR" sz="2400" dirty="0"/>
              <a:t>Know</a:t>
            </a:r>
            <a:r>
              <a:rPr lang="en-FR" sz="2400" b="0" dirty="0"/>
              <a:t> the </a:t>
            </a:r>
            <a:r>
              <a:rPr lang="en-FR" sz="2400" dirty="0"/>
              <a:t>chart types</a:t>
            </a:r>
          </a:p>
          <a:p>
            <a:endParaRPr lang="en-FR" sz="2400" b="0" dirty="0"/>
          </a:p>
          <a:p>
            <a:r>
              <a:rPr lang="en-FR" sz="2400" dirty="0"/>
              <a:t>Break</a:t>
            </a:r>
            <a:r>
              <a:rPr lang="en-FR" sz="2400" b="0" dirty="0"/>
              <a:t> the chart types</a:t>
            </a:r>
          </a:p>
          <a:p>
            <a:endParaRPr lang="en-FR" sz="2400" b="0" dirty="0"/>
          </a:p>
          <a:p>
            <a:r>
              <a:rPr lang="en-FR" sz="2400" b="0" dirty="0"/>
              <a:t>Use </a:t>
            </a:r>
            <a:r>
              <a:rPr lang="en-FR" sz="2400" dirty="0"/>
              <a:t>annotation</a:t>
            </a:r>
            <a:r>
              <a:rPr lang="en-FR" sz="2400" b="0" dirty="0"/>
              <a:t> to tell a story</a:t>
            </a:r>
          </a:p>
          <a:p>
            <a:endParaRPr lang="en-FR" sz="2400" b="0" dirty="0"/>
          </a:p>
          <a:p>
            <a:r>
              <a:rPr lang="en-FR" sz="2400" b="0" dirty="0"/>
              <a:t>Do not focus on </a:t>
            </a:r>
            <a:r>
              <a:rPr lang="en-FR" sz="2400" dirty="0"/>
              <a:t>complexity</a:t>
            </a:r>
          </a:p>
          <a:p>
            <a:endParaRPr lang="en-FR" sz="2400" b="0" dirty="0"/>
          </a:p>
          <a:p>
            <a:r>
              <a:rPr lang="en-FR" sz="2400" b="0" dirty="0"/>
              <a:t>Learn </a:t>
            </a:r>
            <a:r>
              <a:rPr lang="en-FR" sz="2400" dirty="0"/>
              <a:t>design</a:t>
            </a:r>
            <a:r>
              <a:rPr lang="en-FR" sz="2400" b="0" dirty="0"/>
              <a:t> skills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4AE23-C333-5610-456C-7A188F9F1192}"/>
              </a:ext>
            </a:extLst>
          </p:cNvPr>
          <p:cNvSpPr txBox="1"/>
          <p:nvPr/>
        </p:nvSpPr>
        <p:spPr>
          <a:xfrm>
            <a:off x="315758" y="61284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2424610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2020: The Year in Visual Stories and Graphics - The New York Times">
            <a:extLst>
              <a:ext uri="{FF2B5EF4-FFF2-40B4-BE49-F238E27FC236}">
                <a16:creationId xmlns:a16="http://schemas.microsoft.com/office/drawing/2014/main" id="{A3887ECC-23AD-9C85-6942-0C4A32ED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BD599-4A9F-B5DA-2546-84CB2D118362}"/>
              </a:ext>
            </a:extLst>
          </p:cNvPr>
          <p:cNvSpPr txBox="1"/>
          <p:nvPr/>
        </p:nvSpPr>
        <p:spPr>
          <a:xfrm>
            <a:off x="1471593" y="3198166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Exciting time for dataviz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808985" y="3075056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07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92428" y="356918"/>
            <a:ext cx="273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Yan Holtz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492428" y="941693"/>
            <a:ext cx="233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Yan-</a:t>
            </a:r>
            <a:r>
              <a:rPr lang="en-GB" dirty="0" err="1"/>
              <a:t>holtz.com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85693-E4E4-77EC-30DB-1CED43086142}"/>
              </a:ext>
            </a:extLst>
          </p:cNvPr>
          <p:cNvSpPr txBox="1"/>
          <p:nvPr/>
        </p:nvSpPr>
        <p:spPr>
          <a:xfrm>
            <a:off x="492428" y="1341802"/>
            <a:ext cx="233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@</a:t>
            </a:r>
            <a:r>
              <a:rPr lang="en-GB" dirty="0" err="1"/>
              <a:t>r_graph_gallery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C314F-8A50-E438-7A3B-66154EF5E799}"/>
              </a:ext>
            </a:extLst>
          </p:cNvPr>
          <p:cNvSpPr txBox="1"/>
          <p:nvPr/>
        </p:nvSpPr>
        <p:spPr>
          <a:xfrm>
            <a:off x="3429000" y="3680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/>
              <a:t>github.com/holtzy/Talk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6F728-52C9-70A8-24F0-048E0E36BEB5}"/>
              </a:ext>
            </a:extLst>
          </p:cNvPr>
          <p:cNvSpPr txBox="1"/>
          <p:nvPr/>
        </p:nvSpPr>
        <p:spPr>
          <a:xfrm>
            <a:off x="3379304" y="3096017"/>
            <a:ext cx="705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ataviz-inspiration.com</a:t>
            </a:r>
          </a:p>
        </p:txBody>
      </p:sp>
    </p:spTree>
    <p:extLst>
      <p:ext uri="{BB962C8B-B14F-4D97-AF65-F5344CB8AC3E}">
        <p14:creationId xmlns:p14="http://schemas.microsoft.com/office/powerpoint/2010/main" val="328947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542B9-5CEC-332B-432B-3543C4DAC265}"/>
              </a:ext>
            </a:extLst>
          </p:cNvPr>
          <p:cNvCxnSpPr/>
          <p:nvPr/>
        </p:nvCxnSpPr>
        <p:spPr>
          <a:xfrm>
            <a:off x="6081713" y="0"/>
            <a:ext cx="0" cy="6858000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4287B4-D165-DC32-71F6-1829317C99EA}"/>
              </a:ext>
            </a:extLst>
          </p:cNvPr>
          <p:cNvCxnSpPr>
            <a:cxnSpLocks/>
          </p:cNvCxnSpPr>
          <p:nvPr/>
        </p:nvCxnSpPr>
        <p:spPr>
          <a:xfrm>
            <a:off x="-14287" y="3443287"/>
            <a:ext cx="12192000" cy="0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AC8986-B5F5-0A1E-67EF-B4D35168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08" y="318624"/>
            <a:ext cx="1985451" cy="2814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2528B-E8AC-96D9-D232-4B85AB83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302" y="318624"/>
            <a:ext cx="2727040" cy="2727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1622B4-9C83-913C-64FF-7F389B2D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397" y="4116942"/>
            <a:ext cx="3830633" cy="2191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3C1DA-7251-170A-C3DF-0B40777BE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462" y="4057650"/>
            <a:ext cx="2097658" cy="23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9D9A3-2C9D-D7FC-22AB-7AA35DE0CD23}"/>
              </a:ext>
            </a:extLst>
          </p:cNvPr>
          <p:cNvSpPr txBox="1"/>
          <p:nvPr/>
        </p:nvSpPr>
        <p:spPr>
          <a:xfrm>
            <a:off x="257556" y="3198167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Rating a chart is hard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7C42F-079A-5E62-D074-6A8F8E9A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96" y="-1"/>
            <a:ext cx="7379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9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1" y="3136612"/>
            <a:ext cx="513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 &gt; Chart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82840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61D53-1B14-B555-59A8-8E27C5ED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197" y="0"/>
            <a:ext cx="59456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63A26-2818-850A-4C45-215827826FED}"/>
              </a:ext>
            </a:extLst>
          </p:cNvPr>
          <p:cNvSpPr txBox="1"/>
          <p:nvPr/>
        </p:nvSpPr>
        <p:spPr>
          <a:xfrm>
            <a:off x="23402925" y="-205740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47313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17409</TotalTime>
  <Words>471</Words>
  <Application>Microsoft Macintosh PowerPoint</Application>
  <PresentationFormat>Widescreen</PresentationFormat>
  <Paragraphs>137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Apple Color Emoji</vt:lpstr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16</cp:revision>
  <cp:lastPrinted>2022-11-17T16:55:18Z</cp:lastPrinted>
  <dcterms:created xsi:type="dcterms:W3CDTF">2022-10-26T08:43:47Z</dcterms:created>
  <dcterms:modified xsi:type="dcterms:W3CDTF">2022-11-18T08:04:29Z</dcterms:modified>
</cp:coreProperties>
</file>